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62" r:id="rId4"/>
    <p:sldId id="258" r:id="rId5"/>
    <p:sldId id="261" r:id="rId6"/>
    <p:sldId id="259" r:id="rId7"/>
    <p:sldId id="267" r:id="rId8"/>
    <p:sldId id="260" r:id="rId9"/>
    <p:sldId id="266" r:id="rId10"/>
    <p:sldId id="265" r:id="rId11"/>
    <p:sldId id="264" r:id="rId12"/>
    <p:sldId id="269" r:id="rId13"/>
    <p:sldId id="271" r:id="rId14"/>
    <p:sldId id="272" r:id="rId15"/>
    <p:sldId id="273"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9"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10/30/2019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10/30/2019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10/30/2019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10/30/2019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10/30/2019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10/30/2019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10/30/2019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10/30/2019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10/30/2019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10/30/2019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10/30/2019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10/30/2019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0B5D-EE02-43A7-9137-DBAA6904910A}"/>
              </a:ext>
            </a:extLst>
          </p:cNvPr>
          <p:cNvSpPr>
            <a:spLocks noGrp="1"/>
          </p:cNvSpPr>
          <p:nvPr>
            <p:ph type="ctrTitle"/>
          </p:nvPr>
        </p:nvSpPr>
        <p:spPr>
          <a:xfrm>
            <a:off x="1899427" y="834654"/>
            <a:ext cx="5518066" cy="2268559"/>
          </a:xfrm>
        </p:spPr>
        <p:txBody>
          <a:bodyPr>
            <a:normAutofit fontScale="90000"/>
          </a:bodyPr>
          <a:lstStyle/>
          <a:p>
            <a:r>
              <a:rPr lang="en-US" dirty="0"/>
              <a:t>DIABETIC RETINOPATHY DETECTION</a:t>
            </a:r>
          </a:p>
        </p:txBody>
      </p:sp>
      <p:sp>
        <p:nvSpPr>
          <p:cNvPr id="3" name="Subtitle 2">
            <a:extLst>
              <a:ext uri="{FF2B5EF4-FFF2-40B4-BE49-F238E27FC236}">
                <a16:creationId xmlns:a16="http://schemas.microsoft.com/office/drawing/2014/main" id="{C424834B-0E1A-42A3-909A-A4478FBE7558}"/>
              </a:ext>
            </a:extLst>
          </p:cNvPr>
          <p:cNvSpPr>
            <a:spLocks noGrp="1"/>
          </p:cNvSpPr>
          <p:nvPr>
            <p:ph type="subTitle" idx="1"/>
          </p:nvPr>
        </p:nvSpPr>
        <p:spPr>
          <a:xfrm>
            <a:off x="6096000" y="5447921"/>
            <a:ext cx="5357600" cy="1160213"/>
          </a:xfrm>
        </p:spPr>
        <p:txBody>
          <a:bodyPr>
            <a:normAutofit/>
          </a:bodyPr>
          <a:lstStyle/>
          <a:p>
            <a:r>
              <a:rPr lang="en-US" sz="2500" dirty="0"/>
              <a:t>PREETAM JAIN</a:t>
            </a:r>
          </a:p>
          <a:p>
            <a:r>
              <a:rPr lang="en-US" sz="2500" dirty="0"/>
              <a:t>SOUMYA ZACHARIA</a:t>
            </a:r>
          </a:p>
        </p:txBody>
      </p:sp>
    </p:spTree>
    <p:extLst>
      <p:ext uri="{BB962C8B-B14F-4D97-AF65-F5344CB8AC3E}">
        <p14:creationId xmlns:p14="http://schemas.microsoft.com/office/powerpoint/2010/main" val="789090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D057-E09C-42F4-970A-33D61F55B474}"/>
              </a:ext>
            </a:extLst>
          </p:cNvPr>
          <p:cNvSpPr>
            <a:spLocks noGrp="1"/>
          </p:cNvSpPr>
          <p:nvPr>
            <p:ph type="title"/>
          </p:nvPr>
        </p:nvSpPr>
        <p:spPr/>
        <p:txBody>
          <a:bodyPr/>
          <a:lstStyle/>
          <a:p>
            <a:pPr algn="ctr"/>
            <a:r>
              <a:rPr lang="en-US" dirty="0"/>
              <a:t>VGG model results</a:t>
            </a:r>
          </a:p>
        </p:txBody>
      </p:sp>
      <p:pic>
        <p:nvPicPr>
          <p:cNvPr id="4" name="Content Placeholder 3">
            <a:extLst>
              <a:ext uri="{FF2B5EF4-FFF2-40B4-BE49-F238E27FC236}">
                <a16:creationId xmlns:a16="http://schemas.microsoft.com/office/drawing/2014/main" id="{6D53E612-8187-486F-B34B-8DC4ADACEA08}"/>
              </a:ext>
            </a:extLst>
          </p:cNvPr>
          <p:cNvPicPr>
            <a:picLocks noGrp="1" noChangeAspect="1"/>
          </p:cNvPicPr>
          <p:nvPr>
            <p:ph idx="1"/>
          </p:nvPr>
        </p:nvPicPr>
        <p:blipFill>
          <a:blip r:embed="rId2"/>
          <a:stretch>
            <a:fillRect/>
          </a:stretch>
        </p:blipFill>
        <p:spPr>
          <a:xfrm>
            <a:off x="1621861" y="1540419"/>
            <a:ext cx="3157266" cy="3997325"/>
          </a:xfrm>
          <a:prstGeom prst="rect">
            <a:avLst/>
          </a:prstGeom>
        </p:spPr>
      </p:pic>
      <p:pic>
        <p:nvPicPr>
          <p:cNvPr id="5" name="Picture 4">
            <a:extLst>
              <a:ext uri="{FF2B5EF4-FFF2-40B4-BE49-F238E27FC236}">
                <a16:creationId xmlns:a16="http://schemas.microsoft.com/office/drawing/2014/main" id="{C91B733E-B2B8-462A-98E6-0D672AF2C9F5}"/>
              </a:ext>
            </a:extLst>
          </p:cNvPr>
          <p:cNvPicPr>
            <a:picLocks noChangeAspect="1"/>
          </p:cNvPicPr>
          <p:nvPr/>
        </p:nvPicPr>
        <p:blipFill>
          <a:blip r:embed="rId3"/>
          <a:stretch>
            <a:fillRect/>
          </a:stretch>
        </p:blipFill>
        <p:spPr>
          <a:xfrm>
            <a:off x="7096599" y="2958056"/>
            <a:ext cx="2270685" cy="786999"/>
          </a:xfrm>
          <a:prstGeom prst="rect">
            <a:avLst/>
          </a:prstGeom>
        </p:spPr>
      </p:pic>
      <p:sp>
        <p:nvSpPr>
          <p:cNvPr id="6" name="TextBox 5">
            <a:extLst>
              <a:ext uri="{FF2B5EF4-FFF2-40B4-BE49-F238E27FC236}">
                <a16:creationId xmlns:a16="http://schemas.microsoft.com/office/drawing/2014/main" id="{4683FC4C-0EA6-4AFC-8A5D-42D7C2502EEF}"/>
              </a:ext>
            </a:extLst>
          </p:cNvPr>
          <p:cNvSpPr txBox="1"/>
          <p:nvPr/>
        </p:nvSpPr>
        <p:spPr>
          <a:xfrm>
            <a:off x="6932428" y="2105247"/>
            <a:ext cx="2004744" cy="646331"/>
          </a:xfrm>
          <a:prstGeom prst="rect">
            <a:avLst/>
          </a:prstGeom>
          <a:noFill/>
        </p:spPr>
        <p:txBody>
          <a:bodyPr wrap="square" rtlCol="0">
            <a:spAutoFit/>
          </a:bodyPr>
          <a:lstStyle/>
          <a:p>
            <a:r>
              <a:rPr lang="en-US" dirty="0"/>
              <a:t>Confusion matrix- pretrained model</a:t>
            </a:r>
          </a:p>
        </p:txBody>
      </p:sp>
    </p:spTree>
    <p:extLst>
      <p:ext uri="{BB962C8B-B14F-4D97-AF65-F5344CB8AC3E}">
        <p14:creationId xmlns:p14="http://schemas.microsoft.com/office/powerpoint/2010/main" val="330036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19241-96C0-4551-958F-F2E087B54A53}"/>
              </a:ext>
            </a:extLst>
          </p:cNvPr>
          <p:cNvSpPr>
            <a:spLocks noGrp="1"/>
          </p:cNvSpPr>
          <p:nvPr>
            <p:ph type="title"/>
          </p:nvPr>
        </p:nvSpPr>
        <p:spPr>
          <a:xfrm>
            <a:off x="-1130853" y="701730"/>
            <a:ext cx="7958331" cy="1077229"/>
          </a:xfrm>
        </p:spPr>
        <p:txBody>
          <a:bodyPr/>
          <a:lstStyle/>
          <a:p>
            <a:r>
              <a:rPr lang="en-US" dirty="0"/>
              <a:t>INCEPTION</a:t>
            </a:r>
          </a:p>
        </p:txBody>
      </p:sp>
      <p:sp>
        <p:nvSpPr>
          <p:cNvPr id="3" name="Content Placeholder 2">
            <a:extLst>
              <a:ext uri="{FF2B5EF4-FFF2-40B4-BE49-F238E27FC236}">
                <a16:creationId xmlns:a16="http://schemas.microsoft.com/office/drawing/2014/main" id="{AD8EE537-1E95-48B3-91F3-1B078A74DC52}"/>
              </a:ext>
            </a:extLst>
          </p:cNvPr>
          <p:cNvSpPr>
            <a:spLocks noGrp="1"/>
          </p:cNvSpPr>
          <p:nvPr>
            <p:ph idx="1"/>
          </p:nvPr>
        </p:nvSpPr>
        <p:spPr>
          <a:xfrm>
            <a:off x="1685170" y="1820090"/>
            <a:ext cx="4565728" cy="3997828"/>
          </a:xfrm>
        </p:spPr>
        <p:txBody>
          <a:bodyPr/>
          <a:lstStyle/>
          <a:p>
            <a:r>
              <a:rPr lang="en-US" dirty="0"/>
              <a:t>Instead of adding a particular filter size layer, we add all 1x1, 3x3, 5x5 filters and perform convolution on the output from the previous layers</a:t>
            </a:r>
          </a:p>
          <a:p>
            <a:r>
              <a:rPr lang="en-US" dirty="0"/>
              <a:t>Inception V3- pretrained on </a:t>
            </a:r>
            <a:r>
              <a:rPr lang="en-US" dirty="0" err="1"/>
              <a:t>imagenet</a:t>
            </a:r>
            <a:endParaRPr lang="en-US" dirty="0"/>
          </a:p>
          <a:p>
            <a:r>
              <a:rPr lang="en-US" dirty="0"/>
              <a:t>Image size-299*299</a:t>
            </a:r>
          </a:p>
          <a:p>
            <a:endParaRPr lang="en-US" dirty="0"/>
          </a:p>
          <a:p>
            <a:endParaRPr lang="en-US" dirty="0"/>
          </a:p>
        </p:txBody>
      </p:sp>
      <p:pic>
        <p:nvPicPr>
          <p:cNvPr id="7" name="Picture 6">
            <a:extLst>
              <a:ext uri="{FF2B5EF4-FFF2-40B4-BE49-F238E27FC236}">
                <a16:creationId xmlns:a16="http://schemas.microsoft.com/office/drawing/2014/main" id="{6338D592-15E0-4032-A28A-BEC5DE0E7793}"/>
              </a:ext>
            </a:extLst>
          </p:cNvPr>
          <p:cNvPicPr>
            <a:picLocks noChangeAspect="1"/>
          </p:cNvPicPr>
          <p:nvPr/>
        </p:nvPicPr>
        <p:blipFill>
          <a:blip r:embed="rId2"/>
          <a:stretch>
            <a:fillRect/>
          </a:stretch>
        </p:blipFill>
        <p:spPr>
          <a:xfrm>
            <a:off x="8390601" y="0"/>
            <a:ext cx="2837032" cy="6858000"/>
          </a:xfrm>
          <a:prstGeom prst="rect">
            <a:avLst/>
          </a:prstGeom>
        </p:spPr>
      </p:pic>
    </p:spTree>
    <p:extLst>
      <p:ext uri="{BB962C8B-B14F-4D97-AF65-F5344CB8AC3E}">
        <p14:creationId xmlns:p14="http://schemas.microsoft.com/office/powerpoint/2010/main" val="391334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36F14-59F4-4563-BF94-4C3E15D1303C}"/>
              </a:ext>
            </a:extLst>
          </p:cNvPr>
          <p:cNvSpPr>
            <a:spLocks noGrp="1"/>
          </p:cNvSpPr>
          <p:nvPr>
            <p:ph type="title"/>
          </p:nvPr>
        </p:nvSpPr>
        <p:spPr>
          <a:xfrm>
            <a:off x="1621861" y="259416"/>
            <a:ext cx="7958331" cy="1077229"/>
          </a:xfrm>
        </p:spPr>
        <p:txBody>
          <a:bodyPr/>
          <a:lstStyle/>
          <a:p>
            <a:r>
              <a:rPr lang="en-US" dirty="0"/>
              <a:t>INCEPTION MODEL ACCURACY</a:t>
            </a:r>
          </a:p>
        </p:txBody>
      </p:sp>
      <p:pic>
        <p:nvPicPr>
          <p:cNvPr id="4" name="Content Placeholder 3">
            <a:extLst>
              <a:ext uri="{FF2B5EF4-FFF2-40B4-BE49-F238E27FC236}">
                <a16:creationId xmlns:a16="http://schemas.microsoft.com/office/drawing/2014/main" id="{AC260DE5-3AED-4910-9095-94817B0C0031}"/>
              </a:ext>
            </a:extLst>
          </p:cNvPr>
          <p:cNvPicPr>
            <a:picLocks noGrp="1" noChangeAspect="1"/>
          </p:cNvPicPr>
          <p:nvPr>
            <p:ph idx="1"/>
          </p:nvPr>
        </p:nvPicPr>
        <p:blipFill>
          <a:blip r:embed="rId2"/>
          <a:stretch>
            <a:fillRect/>
          </a:stretch>
        </p:blipFill>
        <p:spPr>
          <a:xfrm>
            <a:off x="1621861" y="2387600"/>
            <a:ext cx="2886320" cy="3997325"/>
          </a:xfrm>
          <a:prstGeom prst="rect">
            <a:avLst/>
          </a:prstGeom>
        </p:spPr>
      </p:pic>
      <p:sp>
        <p:nvSpPr>
          <p:cNvPr id="5" name="TextBox 4">
            <a:extLst>
              <a:ext uri="{FF2B5EF4-FFF2-40B4-BE49-F238E27FC236}">
                <a16:creationId xmlns:a16="http://schemas.microsoft.com/office/drawing/2014/main" id="{375CDE55-792F-45FE-843D-8124D5A2CFC6}"/>
              </a:ext>
            </a:extLst>
          </p:cNvPr>
          <p:cNvSpPr txBox="1"/>
          <p:nvPr/>
        </p:nvSpPr>
        <p:spPr>
          <a:xfrm>
            <a:off x="6096000" y="2387600"/>
            <a:ext cx="4673600" cy="923330"/>
          </a:xfrm>
          <a:prstGeom prst="rect">
            <a:avLst/>
          </a:prstGeom>
          <a:noFill/>
        </p:spPr>
        <p:txBody>
          <a:bodyPr wrap="square" rtlCol="0">
            <a:spAutoFit/>
          </a:bodyPr>
          <a:lstStyle/>
          <a:p>
            <a:r>
              <a:rPr lang="en-US" dirty="0"/>
              <a:t>The inception model training accuracy was not improving with the epochs</a:t>
            </a:r>
          </a:p>
          <a:p>
            <a:r>
              <a:rPr lang="en-US" dirty="0"/>
              <a:t>The model predicted all test images as 0</a:t>
            </a:r>
          </a:p>
        </p:txBody>
      </p:sp>
    </p:spTree>
    <p:extLst>
      <p:ext uri="{BB962C8B-B14F-4D97-AF65-F5344CB8AC3E}">
        <p14:creationId xmlns:p14="http://schemas.microsoft.com/office/powerpoint/2010/main" val="2838525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4E33-C863-4F3A-AA6B-FB53FFBB4C87}"/>
              </a:ext>
            </a:extLst>
          </p:cNvPr>
          <p:cNvSpPr>
            <a:spLocks noGrp="1"/>
          </p:cNvSpPr>
          <p:nvPr>
            <p:ph type="title"/>
          </p:nvPr>
        </p:nvSpPr>
        <p:spPr>
          <a:xfrm>
            <a:off x="1621860" y="329391"/>
            <a:ext cx="7958331" cy="1077229"/>
          </a:xfrm>
        </p:spPr>
        <p:txBody>
          <a:bodyPr/>
          <a:lstStyle/>
          <a:p>
            <a:r>
              <a:rPr lang="en-US" dirty="0"/>
              <a:t>Google cloud platform(GCP)</a:t>
            </a:r>
          </a:p>
        </p:txBody>
      </p:sp>
      <p:sp>
        <p:nvSpPr>
          <p:cNvPr id="5" name="Content Placeholder 4">
            <a:extLst>
              <a:ext uri="{FF2B5EF4-FFF2-40B4-BE49-F238E27FC236}">
                <a16:creationId xmlns:a16="http://schemas.microsoft.com/office/drawing/2014/main" id="{66042A13-B7F0-4B78-BB0B-5D2578B38795}"/>
              </a:ext>
            </a:extLst>
          </p:cNvPr>
          <p:cNvSpPr>
            <a:spLocks noGrp="1"/>
          </p:cNvSpPr>
          <p:nvPr>
            <p:ph idx="1"/>
          </p:nvPr>
        </p:nvSpPr>
        <p:spPr>
          <a:xfrm>
            <a:off x="1621860" y="1091953"/>
            <a:ext cx="8948279" cy="4957991"/>
          </a:xfrm>
        </p:spPr>
        <p:txBody>
          <a:bodyPr/>
          <a:lstStyle/>
          <a:p>
            <a:r>
              <a:rPr lang="en-US" dirty="0"/>
              <a:t>Created a VM instance</a:t>
            </a:r>
          </a:p>
          <a:p>
            <a:pPr marL="6160" indent="0">
              <a:buNone/>
            </a:pPr>
            <a:r>
              <a:rPr lang="en-US" dirty="0"/>
              <a:t>	Chose my machine type – 8v CPUs and 30 GB memory</a:t>
            </a:r>
          </a:p>
          <a:p>
            <a:pPr marL="6160" indent="0">
              <a:buNone/>
            </a:pPr>
            <a:r>
              <a:rPr lang="en-US" dirty="0"/>
              <a:t>	Ubuntu 16.04 LTS – standard persistent disk – 10 GB size</a:t>
            </a:r>
          </a:p>
          <a:p>
            <a:pPr marL="6160" indent="0">
              <a:buNone/>
            </a:pPr>
            <a:r>
              <a:rPr lang="en-US" dirty="0"/>
              <a:t>	GPU type – NVIDIA Tesla K80</a:t>
            </a:r>
          </a:p>
          <a:p>
            <a:pPr marL="6160" indent="0">
              <a:buNone/>
            </a:pPr>
            <a:r>
              <a:rPr lang="en-US" dirty="0"/>
              <a:t>	GPUs – 2</a:t>
            </a:r>
          </a:p>
          <a:p>
            <a:r>
              <a:rPr lang="en-US" dirty="0"/>
              <a:t>Make external IP  address as static</a:t>
            </a:r>
          </a:p>
          <a:p>
            <a:r>
              <a:rPr lang="en-US" dirty="0"/>
              <a:t>Change the Firewall setting and select specified protocols and ports</a:t>
            </a:r>
          </a:p>
          <a:p>
            <a:r>
              <a:rPr lang="en-US" dirty="0"/>
              <a:t>Start VM instance</a:t>
            </a:r>
          </a:p>
        </p:txBody>
      </p:sp>
    </p:spTree>
    <p:extLst>
      <p:ext uri="{BB962C8B-B14F-4D97-AF65-F5344CB8AC3E}">
        <p14:creationId xmlns:p14="http://schemas.microsoft.com/office/powerpoint/2010/main" val="1646107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4E33-C863-4F3A-AA6B-FB53FFBB4C87}"/>
              </a:ext>
            </a:extLst>
          </p:cNvPr>
          <p:cNvSpPr>
            <a:spLocks noGrp="1"/>
          </p:cNvSpPr>
          <p:nvPr>
            <p:ph type="title"/>
          </p:nvPr>
        </p:nvSpPr>
        <p:spPr>
          <a:xfrm>
            <a:off x="1621860" y="329391"/>
            <a:ext cx="7958331" cy="1077229"/>
          </a:xfrm>
        </p:spPr>
        <p:txBody>
          <a:bodyPr/>
          <a:lstStyle/>
          <a:p>
            <a:r>
              <a:rPr lang="en-US" dirty="0"/>
              <a:t>Google cloud platform(GCP)</a:t>
            </a:r>
          </a:p>
        </p:txBody>
      </p:sp>
      <p:sp>
        <p:nvSpPr>
          <p:cNvPr id="5" name="Content Placeholder 4">
            <a:extLst>
              <a:ext uri="{FF2B5EF4-FFF2-40B4-BE49-F238E27FC236}">
                <a16:creationId xmlns:a16="http://schemas.microsoft.com/office/drawing/2014/main" id="{66042A13-B7F0-4B78-BB0B-5D2578B38795}"/>
              </a:ext>
            </a:extLst>
          </p:cNvPr>
          <p:cNvSpPr>
            <a:spLocks noGrp="1"/>
          </p:cNvSpPr>
          <p:nvPr>
            <p:ph idx="1"/>
          </p:nvPr>
        </p:nvSpPr>
        <p:spPr>
          <a:xfrm>
            <a:off x="1621860" y="1091953"/>
            <a:ext cx="8948279" cy="4957991"/>
          </a:xfrm>
        </p:spPr>
        <p:txBody>
          <a:bodyPr>
            <a:normAutofit/>
          </a:bodyPr>
          <a:lstStyle/>
          <a:p>
            <a:r>
              <a:rPr lang="en-US" dirty="0"/>
              <a:t>Install </a:t>
            </a:r>
            <a:r>
              <a:rPr lang="en-US" dirty="0" err="1"/>
              <a:t>Jupyter</a:t>
            </a:r>
            <a:r>
              <a:rPr lang="en-US" dirty="0"/>
              <a:t> notebook and other packages</a:t>
            </a:r>
          </a:p>
          <a:p>
            <a:pPr marL="6160" indent="0">
              <a:buNone/>
            </a:pPr>
            <a:r>
              <a:rPr lang="da-DK" dirty="0"/>
              <a:t>   - wget http://repo.continuum.io/archive/Anaconda3-4.0.0-Linux-x86_64.sh</a:t>
            </a:r>
          </a:p>
          <a:p>
            <a:pPr marL="6160" indent="0">
              <a:buNone/>
            </a:pPr>
            <a:r>
              <a:rPr lang="en-US" dirty="0"/>
              <a:t>   - bash Anaconda3-4.0.0-Linux-x86_64.sh</a:t>
            </a:r>
          </a:p>
          <a:p>
            <a:r>
              <a:rPr lang="en-US" dirty="0"/>
              <a:t>Install other </a:t>
            </a:r>
            <a:r>
              <a:rPr lang="en-US" dirty="0" err="1"/>
              <a:t>softwares</a:t>
            </a:r>
            <a:r>
              <a:rPr lang="en-US" dirty="0"/>
              <a:t>:</a:t>
            </a:r>
          </a:p>
          <a:p>
            <a:pPr marL="6160" indent="0">
              <a:buNone/>
            </a:pPr>
            <a:r>
              <a:rPr lang="en-US" dirty="0"/>
              <a:t>   - pip install </a:t>
            </a:r>
            <a:r>
              <a:rPr lang="en-US" dirty="0" err="1"/>
              <a:t>tensorflow</a:t>
            </a:r>
            <a:endParaRPr lang="en-US" dirty="0"/>
          </a:p>
          <a:p>
            <a:pPr marL="6160" indent="0">
              <a:buNone/>
            </a:pPr>
            <a:r>
              <a:rPr lang="en-US" dirty="0"/>
              <a:t>   - pip install </a:t>
            </a:r>
            <a:r>
              <a:rPr lang="en-US" dirty="0" err="1"/>
              <a:t>keras</a:t>
            </a:r>
            <a:endParaRPr lang="en-US" dirty="0"/>
          </a:p>
          <a:p>
            <a:r>
              <a:rPr lang="en-US" dirty="0"/>
              <a:t>Set up  the VM server:</a:t>
            </a:r>
          </a:p>
          <a:p>
            <a:pPr marL="6160" indent="0">
              <a:buNone/>
            </a:pPr>
            <a:r>
              <a:rPr lang="en-US" dirty="0"/>
              <a:t>    - Open up a SSH session to your VM and check if you have a </a:t>
            </a:r>
            <a:r>
              <a:rPr lang="en-US" dirty="0" err="1"/>
              <a:t>Jupyter</a:t>
            </a:r>
            <a:r>
              <a:rPr lang="en-US" dirty="0"/>
              <a:t> configuration file using the command :</a:t>
            </a:r>
          </a:p>
          <a:p>
            <a:pPr marL="6160" indent="0">
              <a:buNone/>
            </a:pPr>
            <a:r>
              <a:rPr lang="en-US" dirty="0"/>
              <a:t>ls ~/.jupyter/jupyter_notebook_config.py</a:t>
            </a:r>
          </a:p>
        </p:txBody>
      </p:sp>
    </p:spTree>
    <p:extLst>
      <p:ext uri="{BB962C8B-B14F-4D97-AF65-F5344CB8AC3E}">
        <p14:creationId xmlns:p14="http://schemas.microsoft.com/office/powerpoint/2010/main" val="2957773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4E33-C863-4F3A-AA6B-FB53FFBB4C87}"/>
              </a:ext>
            </a:extLst>
          </p:cNvPr>
          <p:cNvSpPr>
            <a:spLocks noGrp="1"/>
          </p:cNvSpPr>
          <p:nvPr>
            <p:ph type="title"/>
          </p:nvPr>
        </p:nvSpPr>
        <p:spPr>
          <a:xfrm>
            <a:off x="1621860" y="329391"/>
            <a:ext cx="7958331" cy="1077229"/>
          </a:xfrm>
        </p:spPr>
        <p:txBody>
          <a:bodyPr/>
          <a:lstStyle/>
          <a:p>
            <a:r>
              <a:rPr lang="en-US" dirty="0"/>
              <a:t>Google cloud platform(GCP)</a:t>
            </a:r>
          </a:p>
        </p:txBody>
      </p:sp>
      <p:sp>
        <p:nvSpPr>
          <p:cNvPr id="5" name="Content Placeholder 4">
            <a:extLst>
              <a:ext uri="{FF2B5EF4-FFF2-40B4-BE49-F238E27FC236}">
                <a16:creationId xmlns:a16="http://schemas.microsoft.com/office/drawing/2014/main" id="{66042A13-B7F0-4B78-BB0B-5D2578B38795}"/>
              </a:ext>
            </a:extLst>
          </p:cNvPr>
          <p:cNvSpPr>
            <a:spLocks noGrp="1"/>
          </p:cNvSpPr>
          <p:nvPr>
            <p:ph idx="1"/>
          </p:nvPr>
        </p:nvSpPr>
        <p:spPr>
          <a:xfrm>
            <a:off x="1621860" y="1091953"/>
            <a:ext cx="8948279" cy="4957991"/>
          </a:xfrm>
        </p:spPr>
        <p:txBody>
          <a:bodyPr>
            <a:normAutofit fontScale="70000" lnSpcReduction="20000"/>
          </a:bodyPr>
          <a:lstStyle/>
          <a:p>
            <a:r>
              <a:rPr lang="en-US" dirty="0"/>
              <a:t>create one, if it doesn't exist:</a:t>
            </a:r>
          </a:p>
          <a:p>
            <a:pPr marL="6160" indent="0">
              <a:buNone/>
            </a:pPr>
            <a:r>
              <a:rPr lang="en-US" dirty="0"/>
              <a:t>	</a:t>
            </a:r>
            <a:r>
              <a:rPr lang="en-US" dirty="0" err="1"/>
              <a:t>jupyter</a:t>
            </a:r>
            <a:r>
              <a:rPr lang="en-US" dirty="0"/>
              <a:t> notebook --generate-config</a:t>
            </a:r>
          </a:p>
          <a:p>
            <a:endParaRPr lang="en-US" dirty="0"/>
          </a:p>
          <a:p>
            <a:r>
              <a:rPr lang="en-US" dirty="0"/>
              <a:t> Add few lines in configuration file :</a:t>
            </a:r>
          </a:p>
          <a:p>
            <a:pPr marL="457010" lvl="1" indent="0">
              <a:buNone/>
            </a:pPr>
            <a:r>
              <a:rPr lang="en-US" dirty="0"/>
              <a:t>c = </a:t>
            </a:r>
            <a:r>
              <a:rPr lang="en-US" dirty="0" err="1"/>
              <a:t>get_config</a:t>
            </a:r>
            <a:r>
              <a:rPr lang="en-US" dirty="0"/>
              <a:t>()</a:t>
            </a:r>
          </a:p>
          <a:p>
            <a:pPr marL="457010" lvl="1" indent="0">
              <a:buNone/>
            </a:pPr>
            <a:r>
              <a:rPr lang="en-US" dirty="0" err="1"/>
              <a:t>c.NotebookApp.ip</a:t>
            </a:r>
            <a:r>
              <a:rPr lang="en-US" dirty="0"/>
              <a:t> = '*'</a:t>
            </a:r>
          </a:p>
          <a:p>
            <a:pPr marL="457010" lvl="1" indent="0">
              <a:buNone/>
            </a:pPr>
            <a:r>
              <a:rPr lang="en-US" dirty="0" err="1"/>
              <a:t>c.NotebookApp.open_browser</a:t>
            </a:r>
            <a:r>
              <a:rPr lang="en-US" dirty="0"/>
              <a:t> = False</a:t>
            </a:r>
          </a:p>
          <a:p>
            <a:pPr marL="457010" lvl="1" indent="0">
              <a:buNone/>
            </a:pPr>
            <a:r>
              <a:rPr lang="en-US" dirty="0" err="1"/>
              <a:t>c.NotebookApp.port</a:t>
            </a:r>
            <a:r>
              <a:rPr lang="en-US" dirty="0"/>
              <a:t> = &lt;Port Number&gt;</a:t>
            </a:r>
          </a:p>
          <a:p>
            <a:endParaRPr lang="en-US" dirty="0"/>
          </a:p>
          <a:p>
            <a:r>
              <a:rPr lang="en-US" dirty="0"/>
              <a:t>Replace the port number with the one allowed in firewall access</a:t>
            </a:r>
          </a:p>
          <a:p>
            <a:endParaRPr lang="en-US" dirty="0"/>
          </a:p>
          <a:p>
            <a:r>
              <a:rPr lang="en-US" dirty="0"/>
              <a:t> Launch </a:t>
            </a:r>
            <a:r>
              <a:rPr lang="en-US" dirty="0" err="1"/>
              <a:t>Jupyter</a:t>
            </a:r>
            <a:r>
              <a:rPr lang="en-US" dirty="0"/>
              <a:t> notebook</a:t>
            </a:r>
          </a:p>
          <a:p>
            <a:r>
              <a:rPr lang="en-US" dirty="0" err="1"/>
              <a:t>jupyter</a:t>
            </a:r>
            <a:r>
              <a:rPr lang="en-US" dirty="0"/>
              <a:t>-notebook --no-browser --port=&lt;PORT-NUMBER&gt;</a:t>
            </a:r>
          </a:p>
          <a:p>
            <a:r>
              <a:rPr lang="en-US" dirty="0"/>
              <a:t>In browser : http://&lt;External Static IP Address&gt;:&lt;Port Number&gt;</a:t>
            </a:r>
          </a:p>
        </p:txBody>
      </p:sp>
    </p:spTree>
    <p:extLst>
      <p:ext uri="{BB962C8B-B14F-4D97-AF65-F5344CB8AC3E}">
        <p14:creationId xmlns:p14="http://schemas.microsoft.com/office/powerpoint/2010/main" val="1590880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60E5-C985-4A0C-8CEF-BC6DB7107A2E}"/>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08475D8F-8A83-4A03-AD7C-01C85D0E81F4}"/>
              </a:ext>
            </a:extLst>
          </p:cNvPr>
          <p:cNvSpPr>
            <a:spLocks noGrp="1"/>
          </p:cNvSpPr>
          <p:nvPr>
            <p:ph idx="1"/>
          </p:nvPr>
        </p:nvSpPr>
        <p:spPr>
          <a:xfrm>
            <a:off x="1285875" y="1714500"/>
            <a:ext cx="9284264" cy="4335444"/>
          </a:xfrm>
        </p:spPr>
        <p:txBody>
          <a:bodyPr>
            <a:normAutofit fontScale="92500" lnSpcReduction="10000"/>
          </a:bodyPr>
          <a:lstStyle/>
          <a:p>
            <a:r>
              <a:rPr lang="en-US" dirty="0"/>
              <a:t>Resnet model produced an accuracy of 63% with 30 epochs. The accuracy increased with every epoch. Resnet produced better specificity and sensitivity.</a:t>
            </a:r>
          </a:p>
          <a:p>
            <a:r>
              <a:rPr lang="en-US" dirty="0"/>
              <a:t>After training the model on 10 epochs and tuning hyperparameters the testing accuracy came out to be 62%But, the problem with VGG was as the epochs increases the loss was also increasing instead of decreasing. Also, the VGG16 architecture is very heavy and takes lot of computation power. So it was difficult to train VGG again and try to improve accuracy.</a:t>
            </a:r>
          </a:p>
          <a:p>
            <a:r>
              <a:rPr lang="en-US" dirty="0"/>
              <a:t>Inception model accuracy did not improve with epochs The model predicted all the image levels as 0</a:t>
            </a:r>
          </a:p>
          <a:p>
            <a:r>
              <a:rPr lang="en-US" dirty="0"/>
              <a:t>The accuracy produced by the above models are not good enough due to the presence of large data imbalance and the poor quality of the images. </a:t>
            </a:r>
          </a:p>
          <a:p>
            <a:endParaRPr lang="en-US" dirty="0"/>
          </a:p>
        </p:txBody>
      </p:sp>
    </p:spTree>
    <p:extLst>
      <p:ext uri="{BB962C8B-B14F-4D97-AF65-F5344CB8AC3E}">
        <p14:creationId xmlns:p14="http://schemas.microsoft.com/office/powerpoint/2010/main" val="2096437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4D279-E25F-445F-B646-0727DE941D7D}"/>
              </a:ext>
            </a:extLst>
          </p:cNvPr>
          <p:cNvSpPr>
            <a:spLocks noGrp="1"/>
          </p:cNvSpPr>
          <p:nvPr>
            <p:ph type="title"/>
          </p:nvPr>
        </p:nvSpPr>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E62E61A0-E7F8-442D-A347-435EDE28D5BF}"/>
              </a:ext>
            </a:extLst>
          </p:cNvPr>
          <p:cNvSpPr>
            <a:spLocks noGrp="1"/>
          </p:cNvSpPr>
          <p:nvPr>
            <p:ph idx="1"/>
          </p:nvPr>
        </p:nvSpPr>
        <p:spPr>
          <a:xfrm>
            <a:off x="1701209" y="2041451"/>
            <a:ext cx="8868930" cy="4008493"/>
          </a:xfrm>
        </p:spPr>
        <p:txBody>
          <a:bodyPr>
            <a:normAutofit fontScale="77500" lnSpcReduction="20000"/>
          </a:bodyPr>
          <a:lstStyle/>
          <a:p>
            <a:r>
              <a:rPr lang="en-US" dirty="0"/>
              <a:t>The aim of the project is to detect Diabetic retinopathy (DR), a medical condition in which damage occurs to the retina due to diabetes mellitus.</a:t>
            </a:r>
          </a:p>
          <a:p>
            <a:r>
              <a:rPr lang="en-US" dirty="0"/>
              <a:t>It is detected by the presence of microaneurysms, small saccular outpouching of capillaries, retinal hemorrhages, ruptured blood vessels—among other features—on the fundoscopic images</a:t>
            </a:r>
          </a:p>
          <a:p>
            <a:r>
              <a:rPr lang="en-US" dirty="0"/>
              <a:t>Manual grading by ophthalmologists is done by  identifying diabetic retinopathy in retinal fundus photographs, which requires skilled labor and is time consuming. </a:t>
            </a:r>
          </a:p>
          <a:p>
            <a:r>
              <a:rPr lang="en-US" dirty="0"/>
              <a:t>A chronic eye disease that affects 80% of those who had diabetics for 20 years or more.</a:t>
            </a:r>
          </a:p>
          <a:p>
            <a:r>
              <a:rPr lang="en-US" dirty="0"/>
              <a:t>Nearly 415 million diabetic patients at risk worldwide.</a:t>
            </a:r>
          </a:p>
          <a:p>
            <a:r>
              <a:rPr lang="en-US" dirty="0"/>
              <a:t>Deep learning artificial neural network approach, can achieve high sensitivity and specificity in detecting the referable diabetic retinopathy, defined as moderate or worse diabetic retinopathy. </a:t>
            </a:r>
          </a:p>
          <a:p>
            <a:endParaRPr lang="en-US" dirty="0"/>
          </a:p>
        </p:txBody>
      </p:sp>
    </p:spTree>
    <p:extLst>
      <p:ext uri="{BB962C8B-B14F-4D97-AF65-F5344CB8AC3E}">
        <p14:creationId xmlns:p14="http://schemas.microsoft.com/office/powerpoint/2010/main" val="978762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extLst/>
          </a:blip>
          <a:stretch/>
        </a:blipFill>
        <a:effectLst/>
      </p:bgPr>
    </p:bg>
    <p:spTree>
      <p:nvGrpSpPr>
        <p:cNvPr id="1" name=""/>
        <p:cNvGrpSpPr/>
        <p:nvPr/>
      </p:nvGrpSpPr>
      <p:grpSpPr>
        <a:xfrm>
          <a:off x="0" y="0"/>
          <a:ext cx="0" cy="0"/>
          <a:chOff x="0" y="0"/>
          <a:chExt cx="0" cy="0"/>
        </a:xfrm>
      </p:grpSpPr>
      <p:sp useBgFill="1">
        <p:nvSpPr>
          <p:cNvPr id="41" name="Rectangle 10">
            <a:extLst>
              <a:ext uri="{FF2B5EF4-FFF2-40B4-BE49-F238E27FC236}">
                <a16:creationId xmlns:a16="http://schemas.microsoft.com/office/drawing/2014/main" id="{BAE659D6-F2D7-4631-904B-5219EDEEE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12">
            <a:extLst>
              <a:ext uri="{FF2B5EF4-FFF2-40B4-BE49-F238E27FC236}">
                <a16:creationId xmlns:a16="http://schemas.microsoft.com/office/drawing/2014/main" id="{DCE472FB-5259-48F7-B10C-DE074EEA29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43" name="Picture 14">
            <a:extLst>
              <a:ext uri="{FF2B5EF4-FFF2-40B4-BE49-F238E27FC236}">
                <a16:creationId xmlns:a16="http://schemas.microsoft.com/office/drawing/2014/main" id="{2D8CF195-D394-4D6C-9286-875AA1E615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44" name="Rectangle 16">
            <a:extLst>
              <a:ext uri="{FF2B5EF4-FFF2-40B4-BE49-F238E27FC236}">
                <a16:creationId xmlns:a16="http://schemas.microsoft.com/office/drawing/2014/main" id="{BF4AE0C0-6324-4801-BA00-25D693DA8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
            <a:extLst>
              <a:ext uri="{FF2B5EF4-FFF2-40B4-BE49-F238E27FC236}">
                <a16:creationId xmlns:a16="http://schemas.microsoft.com/office/drawing/2014/main" id="{8EECC475-8B3B-41EE-906D-7EFA12B48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0">
            <a:extLst>
              <a:ext uri="{FF2B5EF4-FFF2-40B4-BE49-F238E27FC236}">
                <a16:creationId xmlns:a16="http://schemas.microsoft.com/office/drawing/2014/main" id="{F4360626-F3B0-40AC-A439-F31C91ACB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40CEAF-7958-4318-953B-9301C3F1CF52}"/>
              </a:ext>
            </a:extLst>
          </p:cNvPr>
          <p:cNvSpPr>
            <a:spLocks noGrp="1"/>
          </p:cNvSpPr>
          <p:nvPr>
            <p:ph type="title"/>
          </p:nvPr>
        </p:nvSpPr>
        <p:spPr>
          <a:xfrm>
            <a:off x="1969803" y="808056"/>
            <a:ext cx="8608037" cy="1077229"/>
          </a:xfrm>
        </p:spPr>
        <p:txBody>
          <a:bodyPr>
            <a:normAutofit/>
          </a:bodyPr>
          <a:lstStyle/>
          <a:p>
            <a:pPr algn="ctr"/>
            <a:r>
              <a:rPr lang="en-US" dirty="0"/>
              <a:t>DATA</a:t>
            </a:r>
          </a:p>
        </p:txBody>
      </p:sp>
      <p:sp>
        <p:nvSpPr>
          <p:cNvPr id="8" name="Content Placeholder 7">
            <a:extLst>
              <a:ext uri="{FF2B5EF4-FFF2-40B4-BE49-F238E27FC236}">
                <a16:creationId xmlns:a16="http://schemas.microsoft.com/office/drawing/2014/main" id="{404A6FB0-3D3C-4560-8DAB-178C20D5CD26}"/>
              </a:ext>
            </a:extLst>
          </p:cNvPr>
          <p:cNvSpPr>
            <a:spLocks noGrp="1"/>
          </p:cNvSpPr>
          <p:nvPr>
            <p:ph idx="1"/>
          </p:nvPr>
        </p:nvSpPr>
        <p:spPr>
          <a:xfrm>
            <a:off x="1169581" y="2052116"/>
            <a:ext cx="3579984" cy="3997828"/>
          </a:xfrm>
        </p:spPr>
        <p:txBody>
          <a:bodyPr>
            <a:normAutofit/>
          </a:bodyPr>
          <a:lstStyle/>
          <a:p>
            <a:r>
              <a:rPr lang="en-US" sz="1600" dirty="0"/>
              <a:t>High resolution retina images taken under variety of imaging conditions</a:t>
            </a:r>
          </a:p>
          <a:p>
            <a:r>
              <a:rPr lang="en-US" sz="1600" dirty="0"/>
              <a:t>Left &amp; Right field is  available for every subject</a:t>
            </a:r>
          </a:p>
          <a:p>
            <a:r>
              <a:rPr lang="en-US" sz="1600" dirty="0"/>
              <a:t>Training set is labelled according to the presence of diabetic retinopathy by a clinician as 0,1,2,3,4 depending on the severity</a:t>
            </a:r>
          </a:p>
          <a:p>
            <a:endParaRPr lang="en-US" sz="1600" dirty="0"/>
          </a:p>
        </p:txBody>
      </p:sp>
      <p:pic>
        <p:nvPicPr>
          <p:cNvPr id="4" name="Content Placeholder 3">
            <a:extLst>
              <a:ext uri="{FF2B5EF4-FFF2-40B4-BE49-F238E27FC236}">
                <a16:creationId xmlns:a16="http://schemas.microsoft.com/office/drawing/2014/main" id="{B066D4F6-0A68-4793-8353-47697E35EFFD}"/>
              </a:ext>
            </a:extLst>
          </p:cNvPr>
          <p:cNvPicPr>
            <a:picLocks noChangeAspect="1"/>
          </p:cNvPicPr>
          <p:nvPr/>
        </p:nvPicPr>
        <p:blipFill>
          <a:blip r:embed="rId5"/>
          <a:stretch>
            <a:fillRect/>
          </a:stretch>
        </p:blipFill>
        <p:spPr>
          <a:xfrm>
            <a:off x="5432991" y="2872935"/>
            <a:ext cx="5690249" cy="2745545"/>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47" name="Rectangle 22">
            <a:extLst>
              <a:ext uri="{FF2B5EF4-FFF2-40B4-BE49-F238E27FC236}">
                <a16:creationId xmlns:a16="http://schemas.microsoft.com/office/drawing/2014/main" id="{748ACDD1-8E35-47F8-BD67-59FD2D1AF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792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A3FC6-CAFA-41F7-8F98-D94EDFA77395}"/>
              </a:ext>
            </a:extLst>
          </p:cNvPr>
          <p:cNvSpPr>
            <a:spLocks noGrp="1"/>
          </p:cNvSpPr>
          <p:nvPr>
            <p:ph type="title"/>
          </p:nvPr>
        </p:nvSpPr>
        <p:spPr/>
        <p:txBody>
          <a:bodyPr/>
          <a:lstStyle/>
          <a:p>
            <a:pPr algn="ctr"/>
            <a:r>
              <a:rPr lang="en-US" dirty="0"/>
              <a:t>Data Preprocessing</a:t>
            </a:r>
          </a:p>
        </p:txBody>
      </p:sp>
      <p:sp>
        <p:nvSpPr>
          <p:cNvPr id="4" name="Rectangle 3">
            <a:extLst>
              <a:ext uri="{FF2B5EF4-FFF2-40B4-BE49-F238E27FC236}">
                <a16:creationId xmlns:a16="http://schemas.microsoft.com/office/drawing/2014/main" id="{94E031BC-9F36-408C-B10E-806701868600}"/>
              </a:ext>
            </a:extLst>
          </p:cNvPr>
          <p:cNvSpPr/>
          <p:nvPr/>
        </p:nvSpPr>
        <p:spPr>
          <a:xfrm>
            <a:off x="1073426" y="2252870"/>
            <a:ext cx="1417982" cy="175715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Data –images</a:t>
            </a:r>
          </a:p>
        </p:txBody>
      </p:sp>
      <p:sp>
        <p:nvSpPr>
          <p:cNvPr id="5" name="Rectangle 4">
            <a:extLst>
              <a:ext uri="{FF2B5EF4-FFF2-40B4-BE49-F238E27FC236}">
                <a16:creationId xmlns:a16="http://schemas.microsoft.com/office/drawing/2014/main" id="{89D457C7-FE4E-46BF-85C0-5490D1EAAF48}"/>
              </a:ext>
            </a:extLst>
          </p:cNvPr>
          <p:cNvSpPr/>
          <p:nvPr/>
        </p:nvSpPr>
        <p:spPr>
          <a:xfrm>
            <a:off x="2955235" y="2367582"/>
            <a:ext cx="1603513" cy="165652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Subsampled data to select images with  levels 0, 3 and 4 </a:t>
            </a:r>
          </a:p>
        </p:txBody>
      </p:sp>
      <p:sp>
        <p:nvSpPr>
          <p:cNvPr id="6" name="Rectangle 5">
            <a:extLst>
              <a:ext uri="{FF2B5EF4-FFF2-40B4-BE49-F238E27FC236}">
                <a16:creationId xmlns:a16="http://schemas.microsoft.com/office/drawing/2014/main" id="{3AE2FF03-3940-4C5E-ACE3-6D9B698870FA}"/>
              </a:ext>
            </a:extLst>
          </p:cNvPr>
          <p:cNvSpPr/>
          <p:nvPr/>
        </p:nvSpPr>
        <p:spPr>
          <a:xfrm>
            <a:off x="5318199" y="2252870"/>
            <a:ext cx="1497496" cy="190955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solidFill>
              </a:rPr>
              <a:t>Converted to binary classification problem</a:t>
            </a:r>
          </a:p>
          <a:p>
            <a:r>
              <a:rPr lang="en-US" dirty="0">
                <a:solidFill>
                  <a:schemeClr val="bg2"/>
                </a:solidFill>
              </a:rPr>
              <a:t>No DR-0</a:t>
            </a:r>
          </a:p>
          <a:p>
            <a:r>
              <a:rPr lang="en-US" dirty="0">
                <a:solidFill>
                  <a:schemeClr val="bg2"/>
                </a:solidFill>
              </a:rPr>
              <a:t>Levels 3,4 - 1</a:t>
            </a:r>
            <a:endParaRPr lang="en-US" dirty="0"/>
          </a:p>
        </p:txBody>
      </p:sp>
      <p:sp>
        <p:nvSpPr>
          <p:cNvPr id="7" name="Rectangle 6">
            <a:extLst>
              <a:ext uri="{FF2B5EF4-FFF2-40B4-BE49-F238E27FC236}">
                <a16:creationId xmlns:a16="http://schemas.microsoft.com/office/drawing/2014/main" id="{60BA01F2-C3A0-4670-88F0-071F4CF1D10E}"/>
              </a:ext>
            </a:extLst>
          </p:cNvPr>
          <p:cNvSpPr/>
          <p:nvPr/>
        </p:nvSpPr>
        <p:spPr>
          <a:xfrm>
            <a:off x="7575146" y="2353504"/>
            <a:ext cx="1661620" cy="179484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solidFill>
              </a:rPr>
              <a:t>Resized- 256*256,</a:t>
            </a:r>
          </a:p>
          <a:p>
            <a:r>
              <a:rPr lang="en-US" dirty="0">
                <a:solidFill>
                  <a:schemeClr val="bg2"/>
                </a:solidFill>
              </a:rPr>
              <a:t>Image Enhancement, </a:t>
            </a:r>
          </a:p>
          <a:p>
            <a:r>
              <a:rPr lang="en-US" dirty="0">
                <a:solidFill>
                  <a:schemeClr val="bg2"/>
                </a:solidFill>
              </a:rPr>
              <a:t> </a:t>
            </a:r>
            <a:r>
              <a:rPr lang="en-US" dirty="0" err="1">
                <a:solidFill>
                  <a:schemeClr val="bg2"/>
                </a:solidFill>
              </a:rPr>
              <a:t>numpy</a:t>
            </a:r>
            <a:r>
              <a:rPr lang="en-US" dirty="0">
                <a:solidFill>
                  <a:schemeClr val="bg2"/>
                </a:solidFill>
              </a:rPr>
              <a:t> conversion</a:t>
            </a:r>
          </a:p>
        </p:txBody>
      </p:sp>
      <p:sp>
        <p:nvSpPr>
          <p:cNvPr id="11" name="Rectangle 10">
            <a:extLst>
              <a:ext uri="{FF2B5EF4-FFF2-40B4-BE49-F238E27FC236}">
                <a16:creationId xmlns:a16="http://schemas.microsoft.com/office/drawing/2014/main" id="{DFB850BB-1768-494E-B5E5-F3475F11DDB2}"/>
              </a:ext>
            </a:extLst>
          </p:cNvPr>
          <p:cNvSpPr/>
          <p:nvPr/>
        </p:nvSpPr>
        <p:spPr>
          <a:xfrm>
            <a:off x="9700593" y="2367582"/>
            <a:ext cx="1661620" cy="178076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Train- Test split,</a:t>
            </a:r>
          </a:p>
          <a:p>
            <a:pPr algn="ctr"/>
            <a:r>
              <a:rPr lang="en-US" dirty="0" err="1">
                <a:solidFill>
                  <a:schemeClr val="bg2"/>
                </a:solidFill>
              </a:rPr>
              <a:t>Normalisation</a:t>
            </a:r>
            <a:endParaRPr lang="en-US" dirty="0">
              <a:solidFill>
                <a:schemeClr val="bg2"/>
              </a:solidFill>
            </a:endParaRPr>
          </a:p>
        </p:txBody>
      </p:sp>
      <p:sp>
        <p:nvSpPr>
          <p:cNvPr id="15" name="Arrow: Right 14">
            <a:extLst>
              <a:ext uri="{FF2B5EF4-FFF2-40B4-BE49-F238E27FC236}">
                <a16:creationId xmlns:a16="http://schemas.microsoft.com/office/drawing/2014/main" id="{270FDFA0-47C7-4D46-8732-D0EDC29C3029}"/>
              </a:ext>
            </a:extLst>
          </p:cNvPr>
          <p:cNvSpPr/>
          <p:nvPr/>
        </p:nvSpPr>
        <p:spPr>
          <a:xfrm>
            <a:off x="2491408" y="3195842"/>
            <a:ext cx="394667" cy="233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F81D9385-57CA-45CA-8AD3-DDB5D1486BDC}"/>
              </a:ext>
            </a:extLst>
          </p:cNvPr>
          <p:cNvSpPr/>
          <p:nvPr/>
        </p:nvSpPr>
        <p:spPr>
          <a:xfrm>
            <a:off x="4657038" y="3141385"/>
            <a:ext cx="394667" cy="233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01D8BE97-7C95-4284-9E42-94E4DAF6BAAE}"/>
              </a:ext>
            </a:extLst>
          </p:cNvPr>
          <p:cNvSpPr/>
          <p:nvPr/>
        </p:nvSpPr>
        <p:spPr>
          <a:xfrm>
            <a:off x="6850276" y="3207647"/>
            <a:ext cx="535264" cy="1668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9D5E4AD5-E46E-45FB-B115-55D67ED46530}"/>
              </a:ext>
            </a:extLst>
          </p:cNvPr>
          <p:cNvSpPr/>
          <p:nvPr/>
        </p:nvSpPr>
        <p:spPr>
          <a:xfrm>
            <a:off x="9305925" y="3112397"/>
            <a:ext cx="394667" cy="306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59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604B-D79D-43EC-89A5-43920E1AFB20}"/>
              </a:ext>
            </a:extLst>
          </p:cNvPr>
          <p:cNvSpPr>
            <a:spLocks noGrp="1"/>
          </p:cNvSpPr>
          <p:nvPr>
            <p:ph type="title"/>
          </p:nvPr>
        </p:nvSpPr>
        <p:spPr/>
        <p:txBody>
          <a:bodyPr/>
          <a:lstStyle/>
          <a:p>
            <a:pPr algn="ctr"/>
            <a:r>
              <a:rPr lang="en-US" dirty="0"/>
              <a:t>Handling large dataset</a:t>
            </a:r>
            <a:br>
              <a:rPr lang="en-US" dirty="0"/>
            </a:br>
            <a:endParaRPr lang="en-US" dirty="0"/>
          </a:p>
        </p:txBody>
      </p:sp>
      <p:sp>
        <p:nvSpPr>
          <p:cNvPr id="3" name="Content Placeholder 2">
            <a:extLst>
              <a:ext uri="{FF2B5EF4-FFF2-40B4-BE49-F238E27FC236}">
                <a16:creationId xmlns:a16="http://schemas.microsoft.com/office/drawing/2014/main" id="{B031BFFC-3756-412E-AE26-1BCD0E97B2FB}"/>
              </a:ext>
            </a:extLst>
          </p:cNvPr>
          <p:cNvSpPr>
            <a:spLocks noGrp="1"/>
          </p:cNvSpPr>
          <p:nvPr>
            <p:ph idx="1"/>
          </p:nvPr>
        </p:nvSpPr>
        <p:spPr>
          <a:xfrm>
            <a:off x="1137684" y="1885285"/>
            <a:ext cx="9432455" cy="4164659"/>
          </a:xfrm>
        </p:spPr>
        <p:txBody>
          <a:bodyPr/>
          <a:lstStyle/>
          <a:p>
            <a:pPr marL="6160" indent="0">
              <a:buNone/>
            </a:pPr>
            <a:r>
              <a:rPr lang="en-US" u="sng" dirty="0"/>
              <a:t>Subsampling data</a:t>
            </a:r>
          </a:p>
          <a:p>
            <a:r>
              <a:rPr lang="en-US" dirty="0"/>
              <a:t>Selected only the images with levels 0, 3 and 4.</a:t>
            </a:r>
          </a:p>
          <a:p>
            <a:r>
              <a:rPr lang="en-US" dirty="0"/>
              <a:t>Selected a smaller subset of images with level 0, since there was a huge data imbalance.</a:t>
            </a:r>
          </a:p>
          <a:p>
            <a:r>
              <a:rPr lang="en-US" dirty="0"/>
              <a:t>Converted it to binary classification problem.</a:t>
            </a:r>
          </a:p>
          <a:p>
            <a:pPr marL="6160" indent="0">
              <a:buNone/>
            </a:pPr>
            <a:r>
              <a:rPr lang="en-US" dirty="0"/>
              <a:t>Converted images into </a:t>
            </a:r>
            <a:r>
              <a:rPr lang="en-US" dirty="0" err="1"/>
              <a:t>numpy</a:t>
            </a:r>
            <a:r>
              <a:rPr lang="en-US" dirty="0"/>
              <a:t> arrays and stored .</a:t>
            </a:r>
            <a:r>
              <a:rPr lang="en-US" dirty="0" err="1"/>
              <a:t>npy</a:t>
            </a:r>
            <a:r>
              <a:rPr lang="en-US" dirty="0"/>
              <a:t> file the in drive. This saves time of converting all the images to np arrays and preprocessing the images</a:t>
            </a:r>
          </a:p>
          <a:p>
            <a:pPr marL="6160" indent="0">
              <a:buNone/>
            </a:pPr>
            <a:endParaRPr lang="en-US" dirty="0"/>
          </a:p>
        </p:txBody>
      </p:sp>
    </p:spTree>
    <p:extLst>
      <p:ext uri="{BB962C8B-B14F-4D97-AF65-F5344CB8AC3E}">
        <p14:creationId xmlns:p14="http://schemas.microsoft.com/office/powerpoint/2010/main" val="394223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E0CE7-FFD3-4A27-A592-F42121EA3050}"/>
              </a:ext>
            </a:extLst>
          </p:cNvPr>
          <p:cNvSpPr>
            <a:spLocks noGrp="1"/>
          </p:cNvSpPr>
          <p:nvPr>
            <p:ph type="title"/>
          </p:nvPr>
        </p:nvSpPr>
        <p:spPr>
          <a:xfrm>
            <a:off x="2478458" y="259274"/>
            <a:ext cx="7958331" cy="1077229"/>
          </a:xfrm>
        </p:spPr>
        <p:txBody>
          <a:bodyPr/>
          <a:lstStyle/>
          <a:p>
            <a:pPr algn="ctr"/>
            <a:r>
              <a:rPr lang="en-US" dirty="0"/>
              <a:t>IMAGE ENHANCEMENT</a:t>
            </a:r>
          </a:p>
        </p:txBody>
      </p:sp>
      <p:pic>
        <p:nvPicPr>
          <p:cNvPr id="5" name="Content Placeholder 4">
            <a:extLst>
              <a:ext uri="{FF2B5EF4-FFF2-40B4-BE49-F238E27FC236}">
                <a16:creationId xmlns:a16="http://schemas.microsoft.com/office/drawing/2014/main" id="{C7E55727-EE85-4001-8F69-63C22C6A1E3B}"/>
              </a:ext>
            </a:extLst>
          </p:cNvPr>
          <p:cNvPicPr>
            <a:picLocks noGrp="1" noChangeAspect="1"/>
          </p:cNvPicPr>
          <p:nvPr>
            <p:ph idx="1"/>
          </p:nvPr>
        </p:nvPicPr>
        <p:blipFill rotWithShape="1">
          <a:blip r:embed="rId2"/>
          <a:srcRect l="4834" b="3188"/>
          <a:stretch/>
        </p:blipFill>
        <p:spPr>
          <a:xfrm>
            <a:off x="6597908" y="1556007"/>
            <a:ext cx="2078175" cy="2050537"/>
          </a:xfrm>
          <a:prstGeom prst="rect">
            <a:avLst/>
          </a:prstGeom>
        </p:spPr>
      </p:pic>
      <p:pic>
        <p:nvPicPr>
          <p:cNvPr id="4" name="Picture 3">
            <a:extLst>
              <a:ext uri="{FF2B5EF4-FFF2-40B4-BE49-F238E27FC236}">
                <a16:creationId xmlns:a16="http://schemas.microsoft.com/office/drawing/2014/main" id="{F9C7F3D8-084D-4A7E-B5BA-C8D68DFD32D6}"/>
              </a:ext>
            </a:extLst>
          </p:cNvPr>
          <p:cNvPicPr>
            <a:picLocks noChangeAspect="1"/>
          </p:cNvPicPr>
          <p:nvPr/>
        </p:nvPicPr>
        <p:blipFill rotWithShape="1">
          <a:blip r:embed="rId3"/>
          <a:srcRect l="3608" t="3474" r="2319" b="2886"/>
          <a:stretch/>
        </p:blipFill>
        <p:spPr>
          <a:xfrm>
            <a:off x="2382841" y="1555166"/>
            <a:ext cx="2079195" cy="2090986"/>
          </a:xfrm>
          <a:prstGeom prst="rect">
            <a:avLst/>
          </a:prstGeom>
        </p:spPr>
      </p:pic>
      <p:pic>
        <p:nvPicPr>
          <p:cNvPr id="1026" name="Picture 2">
            <a:extLst>
              <a:ext uri="{FF2B5EF4-FFF2-40B4-BE49-F238E27FC236}">
                <a16:creationId xmlns:a16="http://schemas.microsoft.com/office/drawing/2014/main" id="{F8F96B00-5371-444E-A698-3D9C1505D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922" y="4276724"/>
            <a:ext cx="2150161" cy="21501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04AA64B-4643-4BA1-967C-F1AA85EB6F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461" y="4158346"/>
            <a:ext cx="2268540" cy="226854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CEAD4758-D868-48B5-B53A-DA307F14CFF9}"/>
              </a:ext>
            </a:extLst>
          </p:cNvPr>
          <p:cNvCxnSpPr/>
          <p:nvPr/>
        </p:nvCxnSpPr>
        <p:spPr>
          <a:xfrm flipH="1">
            <a:off x="5016137" y="5129349"/>
            <a:ext cx="1079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6DACAB-B0E7-4030-9C90-6A1740AD5225}"/>
              </a:ext>
            </a:extLst>
          </p:cNvPr>
          <p:cNvCxnSpPr>
            <a:cxnSpLocks/>
          </p:cNvCxnSpPr>
          <p:nvPr/>
        </p:nvCxnSpPr>
        <p:spPr>
          <a:xfrm>
            <a:off x="7601001" y="3429000"/>
            <a:ext cx="0" cy="590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BCF674-E0D5-47D9-94D5-E65B15025100}"/>
              </a:ext>
            </a:extLst>
          </p:cNvPr>
          <p:cNvCxnSpPr/>
          <p:nvPr/>
        </p:nvCxnSpPr>
        <p:spPr>
          <a:xfrm>
            <a:off x="4955177" y="2412274"/>
            <a:ext cx="940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2C4834D-F036-4547-82B6-1955A6623F96}"/>
              </a:ext>
            </a:extLst>
          </p:cNvPr>
          <p:cNvSpPr txBox="1"/>
          <p:nvPr/>
        </p:nvSpPr>
        <p:spPr>
          <a:xfrm>
            <a:off x="4955177" y="1924493"/>
            <a:ext cx="1341122" cy="369332"/>
          </a:xfrm>
          <a:prstGeom prst="rect">
            <a:avLst/>
          </a:prstGeom>
          <a:noFill/>
        </p:spPr>
        <p:txBody>
          <a:bodyPr wrap="square" rtlCol="0">
            <a:spAutoFit/>
          </a:bodyPr>
          <a:lstStyle/>
          <a:p>
            <a:r>
              <a:rPr lang="en-US" dirty="0"/>
              <a:t>Brightness</a:t>
            </a:r>
          </a:p>
        </p:txBody>
      </p:sp>
      <p:sp>
        <p:nvSpPr>
          <p:cNvPr id="17" name="TextBox 16">
            <a:extLst>
              <a:ext uri="{FF2B5EF4-FFF2-40B4-BE49-F238E27FC236}">
                <a16:creationId xmlns:a16="http://schemas.microsoft.com/office/drawing/2014/main" id="{4917F955-E3A9-4F31-ADAA-9A2D69C91446}"/>
              </a:ext>
            </a:extLst>
          </p:cNvPr>
          <p:cNvSpPr txBox="1"/>
          <p:nvPr/>
        </p:nvSpPr>
        <p:spPr>
          <a:xfrm>
            <a:off x="8038214" y="3934047"/>
            <a:ext cx="1073884" cy="369332"/>
          </a:xfrm>
          <a:prstGeom prst="rect">
            <a:avLst/>
          </a:prstGeom>
          <a:noFill/>
        </p:spPr>
        <p:txBody>
          <a:bodyPr wrap="square" rtlCol="0">
            <a:spAutoFit/>
          </a:bodyPr>
          <a:lstStyle/>
          <a:p>
            <a:r>
              <a:rPr lang="en-US" dirty="0"/>
              <a:t>Contrast</a:t>
            </a:r>
          </a:p>
        </p:txBody>
      </p:sp>
      <p:sp>
        <p:nvSpPr>
          <p:cNvPr id="18" name="TextBox 17">
            <a:extLst>
              <a:ext uri="{FF2B5EF4-FFF2-40B4-BE49-F238E27FC236}">
                <a16:creationId xmlns:a16="http://schemas.microsoft.com/office/drawing/2014/main" id="{139AE7E2-DD4C-4D8C-80E1-D30E96ECF3D2}"/>
              </a:ext>
            </a:extLst>
          </p:cNvPr>
          <p:cNvSpPr txBox="1"/>
          <p:nvPr/>
        </p:nvSpPr>
        <p:spPr>
          <a:xfrm>
            <a:off x="5001923" y="4564176"/>
            <a:ext cx="1294376" cy="369332"/>
          </a:xfrm>
          <a:prstGeom prst="rect">
            <a:avLst/>
          </a:prstGeom>
          <a:noFill/>
        </p:spPr>
        <p:txBody>
          <a:bodyPr wrap="square" rtlCol="0">
            <a:spAutoFit/>
          </a:bodyPr>
          <a:lstStyle/>
          <a:p>
            <a:r>
              <a:rPr lang="en-US" dirty="0"/>
              <a:t>Sharpness</a:t>
            </a:r>
          </a:p>
        </p:txBody>
      </p:sp>
    </p:spTree>
    <p:extLst>
      <p:ext uri="{BB962C8B-B14F-4D97-AF65-F5344CB8AC3E}">
        <p14:creationId xmlns:p14="http://schemas.microsoft.com/office/powerpoint/2010/main" val="137307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8026-F874-4CF8-BB5C-D1F19F1865A2}"/>
              </a:ext>
            </a:extLst>
          </p:cNvPr>
          <p:cNvSpPr>
            <a:spLocks noGrp="1"/>
          </p:cNvSpPr>
          <p:nvPr>
            <p:ph type="title"/>
          </p:nvPr>
        </p:nvSpPr>
        <p:spPr/>
        <p:txBody>
          <a:bodyPr/>
          <a:lstStyle/>
          <a:p>
            <a:pPr algn="l"/>
            <a:r>
              <a:rPr lang="en-US" dirty="0"/>
              <a:t>RESNET</a:t>
            </a:r>
          </a:p>
        </p:txBody>
      </p:sp>
      <p:sp>
        <p:nvSpPr>
          <p:cNvPr id="3" name="Content Placeholder 2">
            <a:extLst>
              <a:ext uri="{FF2B5EF4-FFF2-40B4-BE49-F238E27FC236}">
                <a16:creationId xmlns:a16="http://schemas.microsoft.com/office/drawing/2014/main" id="{2CAAF53F-9923-4C1D-A7EF-4791D5FAC2C2}"/>
              </a:ext>
            </a:extLst>
          </p:cNvPr>
          <p:cNvSpPr>
            <a:spLocks noGrp="1"/>
          </p:cNvSpPr>
          <p:nvPr>
            <p:ph idx="1"/>
          </p:nvPr>
        </p:nvSpPr>
        <p:spPr>
          <a:xfrm>
            <a:off x="928491" y="1980978"/>
            <a:ext cx="4540102" cy="4164659"/>
          </a:xfrm>
        </p:spPr>
        <p:txBody>
          <a:bodyPr>
            <a:normAutofit fontScale="85000" lnSpcReduction="10000"/>
          </a:bodyPr>
          <a:lstStyle/>
          <a:p>
            <a:endParaRPr lang="en-US" dirty="0"/>
          </a:p>
          <a:p>
            <a:endParaRPr lang="en-US" dirty="0"/>
          </a:p>
          <a:p>
            <a:r>
              <a:rPr lang="en-US" dirty="0" err="1"/>
              <a:t>ResNet</a:t>
            </a:r>
            <a:r>
              <a:rPr lang="en-US" dirty="0"/>
              <a:t>  model has “identity shortcut connection” that skips one or more layers.</a:t>
            </a:r>
          </a:p>
          <a:p>
            <a:r>
              <a:rPr lang="en-US" dirty="0"/>
              <a:t>Implemented Resnet 20 </a:t>
            </a:r>
          </a:p>
          <a:p>
            <a:r>
              <a:rPr lang="en-US" dirty="0"/>
              <a:t>Total params: 281,986 Trainable params: 280,610 Non-trainable params: 1,376</a:t>
            </a:r>
          </a:p>
          <a:p>
            <a:r>
              <a:rPr lang="en-US" dirty="0"/>
              <a:t>Learning rate- e-3</a:t>
            </a:r>
          </a:p>
          <a:p>
            <a:r>
              <a:rPr lang="en-US" dirty="0"/>
              <a:t>30 epochs</a:t>
            </a:r>
          </a:p>
          <a:p>
            <a:endParaRPr lang="en-US" dirty="0"/>
          </a:p>
          <a:p>
            <a:endParaRPr lang="en-US" dirty="0"/>
          </a:p>
          <a:p>
            <a:endParaRPr lang="en-US" dirty="0"/>
          </a:p>
          <a:p>
            <a:endParaRPr lang="en-US" dirty="0"/>
          </a:p>
          <a:p>
            <a:endParaRPr lang="en-US" dirty="0"/>
          </a:p>
        </p:txBody>
      </p:sp>
      <p:pic>
        <p:nvPicPr>
          <p:cNvPr id="4" name="Content Placeholder 4">
            <a:extLst>
              <a:ext uri="{FF2B5EF4-FFF2-40B4-BE49-F238E27FC236}">
                <a16:creationId xmlns:a16="http://schemas.microsoft.com/office/drawing/2014/main" id="{19686B5E-38FF-446A-9C23-526622684E87}"/>
              </a:ext>
            </a:extLst>
          </p:cNvPr>
          <p:cNvPicPr>
            <a:picLocks noChangeAspect="1"/>
          </p:cNvPicPr>
          <p:nvPr/>
        </p:nvPicPr>
        <p:blipFill>
          <a:blip r:embed="rId2"/>
          <a:stretch>
            <a:fillRect/>
          </a:stretch>
        </p:blipFill>
        <p:spPr>
          <a:xfrm>
            <a:off x="5931972" y="167640"/>
            <a:ext cx="2007953" cy="6522720"/>
          </a:xfrm>
          <a:prstGeom prst="rect">
            <a:avLst/>
          </a:prstGeom>
        </p:spPr>
      </p:pic>
      <p:pic>
        <p:nvPicPr>
          <p:cNvPr id="5" name="Picture 4">
            <a:extLst>
              <a:ext uri="{FF2B5EF4-FFF2-40B4-BE49-F238E27FC236}">
                <a16:creationId xmlns:a16="http://schemas.microsoft.com/office/drawing/2014/main" id="{84459A51-2FD1-4DFF-8924-ED0ACA53F861}"/>
              </a:ext>
            </a:extLst>
          </p:cNvPr>
          <p:cNvPicPr>
            <a:picLocks noChangeAspect="1"/>
          </p:cNvPicPr>
          <p:nvPr/>
        </p:nvPicPr>
        <p:blipFill>
          <a:blip r:embed="rId3"/>
          <a:stretch>
            <a:fillRect/>
          </a:stretch>
        </p:blipFill>
        <p:spPr>
          <a:xfrm>
            <a:off x="8866684" y="0"/>
            <a:ext cx="1703455" cy="6724880"/>
          </a:xfrm>
          <a:prstGeom prst="rect">
            <a:avLst/>
          </a:prstGeom>
        </p:spPr>
      </p:pic>
    </p:spTree>
    <p:extLst>
      <p:ext uri="{BB962C8B-B14F-4D97-AF65-F5344CB8AC3E}">
        <p14:creationId xmlns:p14="http://schemas.microsoft.com/office/powerpoint/2010/main" val="3856980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52E6-B24F-4AEA-A4EA-FB9867B45514}"/>
              </a:ext>
            </a:extLst>
          </p:cNvPr>
          <p:cNvSpPr>
            <a:spLocks noGrp="1"/>
          </p:cNvSpPr>
          <p:nvPr>
            <p:ph type="title"/>
          </p:nvPr>
        </p:nvSpPr>
        <p:spPr>
          <a:xfrm>
            <a:off x="2335361" y="435917"/>
            <a:ext cx="7958331" cy="1077229"/>
          </a:xfrm>
        </p:spPr>
        <p:txBody>
          <a:bodyPr/>
          <a:lstStyle/>
          <a:p>
            <a:pPr algn="ctr"/>
            <a:r>
              <a:rPr lang="en-US" dirty="0"/>
              <a:t>Resnet Model</a:t>
            </a:r>
          </a:p>
        </p:txBody>
      </p:sp>
      <p:pic>
        <p:nvPicPr>
          <p:cNvPr id="7" name="Content Placeholder 6">
            <a:extLst>
              <a:ext uri="{FF2B5EF4-FFF2-40B4-BE49-F238E27FC236}">
                <a16:creationId xmlns:a16="http://schemas.microsoft.com/office/drawing/2014/main" id="{3751235F-78A7-46C1-BB2B-709179F3BCD3}"/>
              </a:ext>
            </a:extLst>
          </p:cNvPr>
          <p:cNvPicPr>
            <a:picLocks noGrp="1" noChangeAspect="1"/>
          </p:cNvPicPr>
          <p:nvPr>
            <p:ph idx="1"/>
          </p:nvPr>
        </p:nvPicPr>
        <p:blipFill>
          <a:blip r:embed="rId2"/>
          <a:stretch>
            <a:fillRect/>
          </a:stretch>
        </p:blipFill>
        <p:spPr>
          <a:xfrm>
            <a:off x="2032591" y="1346670"/>
            <a:ext cx="4063409" cy="5161628"/>
          </a:xfrm>
          <a:prstGeom prst="rect">
            <a:avLst/>
          </a:prstGeom>
        </p:spPr>
      </p:pic>
      <p:sp>
        <p:nvSpPr>
          <p:cNvPr id="9" name="TextBox 8">
            <a:extLst>
              <a:ext uri="{FF2B5EF4-FFF2-40B4-BE49-F238E27FC236}">
                <a16:creationId xmlns:a16="http://schemas.microsoft.com/office/drawing/2014/main" id="{E6D32396-B0CC-48DD-9AC6-A686BF507F4C}"/>
              </a:ext>
            </a:extLst>
          </p:cNvPr>
          <p:cNvSpPr txBox="1"/>
          <p:nvPr/>
        </p:nvSpPr>
        <p:spPr>
          <a:xfrm>
            <a:off x="7498057" y="2587065"/>
            <a:ext cx="2661352" cy="369332"/>
          </a:xfrm>
          <a:prstGeom prst="rect">
            <a:avLst/>
          </a:prstGeom>
          <a:noFill/>
        </p:spPr>
        <p:txBody>
          <a:bodyPr wrap="square" rtlCol="0">
            <a:spAutoFit/>
          </a:bodyPr>
          <a:lstStyle/>
          <a:p>
            <a:r>
              <a:rPr lang="en-US" dirty="0"/>
              <a:t>CONFUSION MATRIX</a:t>
            </a:r>
          </a:p>
        </p:txBody>
      </p:sp>
      <p:pic>
        <p:nvPicPr>
          <p:cNvPr id="10" name="Picture 9">
            <a:extLst>
              <a:ext uri="{FF2B5EF4-FFF2-40B4-BE49-F238E27FC236}">
                <a16:creationId xmlns:a16="http://schemas.microsoft.com/office/drawing/2014/main" id="{06497977-FFFD-41DB-A422-AD7F060AC223}"/>
              </a:ext>
            </a:extLst>
          </p:cNvPr>
          <p:cNvPicPr>
            <a:picLocks noChangeAspect="1"/>
          </p:cNvPicPr>
          <p:nvPr/>
        </p:nvPicPr>
        <p:blipFill>
          <a:blip r:embed="rId3"/>
          <a:stretch>
            <a:fillRect/>
          </a:stretch>
        </p:blipFill>
        <p:spPr>
          <a:xfrm>
            <a:off x="7498057" y="3363022"/>
            <a:ext cx="2286000" cy="647700"/>
          </a:xfrm>
          <a:prstGeom prst="rect">
            <a:avLst/>
          </a:prstGeom>
        </p:spPr>
      </p:pic>
    </p:spTree>
    <p:extLst>
      <p:ext uri="{BB962C8B-B14F-4D97-AF65-F5344CB8AC3E}">
        <p14:creationId xmlns:p14="http://schemas.microsoft.com/office/powerpoint/2010/main" val="257777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04F89-F5DC-4FB8-89C2-166D087FF6A4}"/>
              </a:ext>
            </a:extLst>
          </p:cNvPr>
          <p:cNvSpPr>
            <a:spLocks noGrp="1"/>
          </p:cNvSpPr>
          <p:nvPr>
            <p:ph type="title"/>
          </p:nvPr>
        </p:nvSpPr>
        <p:spPr>
          <a:xfrm>
            <a:off x="2611808" y="861218"/>
            <a:ext cx="7958331" cy="1077229"/>
          </a:xfrm>
        </p:spPr>
        <p:txBody>
          <a:bodyPr/>
          <a:lstStyle/>
          <a:p>
            <a:r>
              <a:rPr lang="en-US" dirty="0"/>
              <a:t>VGG</a:t>
            </a:r>
          </a:p>
        </p:txBody>
      </p:sp>
      <p:sp>
        <p:nvSpPr>
          <p:cNvPr id="3" name="Content Placeholder 2">
            <a:extLst>
              <a:ext uri="{FF2B5EF4-FFF2-40B4-BE49-F238E27FC236}">
                <a16:creationId xmlns:a16="http://schemas.microsoft.com/office/drawing/2014/main" id="{837BFB6D-4893-46D9-B424-EDC2929497CA}"/>
              </a:ext>
            </a:extLst>
          </p:cNvPr>
          <p:cNvSpPr>
            <a:spLocks noGrp="1"/>
          </p:cNvSpPr>
          <p:nvPr>
            <p:ph idx="1"/>
          </p:nvPr>
        </p:nvSpPr>
        <p:spPr>
          <a:xfrm>
            <a:off x="776177" y="1031358"/>
            <a:ext cx="6347637" cy="5018586"/>
          </a:xfrm>
        </p:spPr>
        <p:txBody>
          <a:bodyPr/>
          <a:lstStyle/>
          <a:p>
            <a:r>
              <a:rPr lang="en-US" dirty="0"/>
              <a:t>VGG-16 is a convolutional neural network that is trained on more than a million images from the ImageNet database.</a:t>
            </a:r>
          </a:p>
          <a:p>
            <a:r>
              <a:rPr lang="en-US" dirty="0"/>
              <a:t>The network has an image input size of 224-by-224.</a:t>
            </a:r>
          </a:p>
          <a:p>
            <a:r>
              <a:rPr lang="en-US" dirty="0"/>
              <a:t>We are using VGG-16 pre-trained through ImageNet </a:t>
            </a:r>
          </a:p>
          <a:p>
            <a:r>
              <a:rPr lang="en-US" dirty="0"/>
              <a:t>Total params: 15,242,050 , Trainable params: 5,246,978 Non-trainable params: 9,995,072</a:t>
            </a:r>
          </a:p>
        </p:txBody>
      </p:sp>
      <p:pic>
        <p:nvPicPr>
          <p:cNvPr id="4" name="Picture 3">
            <a:extLst>
              <a:ext uri="{FF2B5EF4-FFF2-40B4-BE49-F238E27FC236}">
                <a16:creationId xmlns:a16="http://schemas.microsoft.com/office/drawing/2014/main" id="{A8C12441-DE75-4A25-80ED-EEFE75B35F46}"/>
              </a:ext>
            </a:extLst>
          </p:cNvPr>
          <p:cNvPicPr>
            <a:picLocks noChangeAspect="1"/>
          </p:cNvPicPr>
          <p:nvPr/>
        </p:nvPicPr>
        <p:blipFill>
          <a:blip r:embed="rId2"/>
          <a:stretch>
            <a:fillRect/>
          </a:stretch>
        </p:blipFill>
        <p:spPr>
          <a:xfrm>
            <a:off x="6953259" y="247650"/>
            <a:ext cx="4939168" cy="6610350"/>
          </a:xfrm>
          <a:prstGeom prst="rect">
            <a:avLst/>
          </a:prstGeom>
        </p:spPr>
      </p:pic>
      <p:sp>
        <p:nvSpPr>
          <p:cNvPr id="5" name="TextBox 4">
            <a:extLst>
              <a:ext uri="{FF2B5EF4-FFF2-40B4-BE49-F238E27FC236}">
                <a16:creationId xmlns:a16="http://schemas.microsoft.com/office/drawing/2014/main" id="{9B8F7B71-C083-4350-937C-3BB516D35095}"/>
              </a:ext>
            </a:extLst>
          </p:cNvPr>
          <p:cNvSpPr txBox="1"/>
          <p:nvPr/>
        </p:nvSpPr>
        <p:spPr>
          <a:xfrm>
            <a:off x="2952919" y="711267"/>
            <a:ext cx="3019163" cy="553998"/>
          </a:xfrm>
          <a:prstGeom prst="rect">
            <a:avLst/>
          </a:prstGeom>
          <a:noFill/>
        </p:spPr>
        <p:txBody>
          <a:bodyPr wrap="square" rtlCol="0">
            <a:spAutoFit/>
          </a:bodyPr>
          <a:lstStyle/>
          <a:p>
            <a:r>
              <a:rPr lang="en-US" sz="3000" dirty="0"/>
              <a:t>VGG</a:t>
            </a:r>
          </a:p>
        </p:txBody>
      </p:sp>
    </p:spTree>
    <p:extLst>
      <p:ext uri="{BB962C8B-B14F-4D97-AF65-F5344CB8AC3E}">
        <p14:creationId xmlns:p14="http://schemas.microsoft.com/office/powerpoint/2010/main" val="28926743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D251F"/>
      </a:dk2>
      <a:lt2>
        <a:srgbClr val="FAE9C5"/>
      </a:lt2>
      <a:accent1>
        <a:srgbClr val="ED3846"/>
      </a:accent1>
      <a:accent2>
        <a:srgbClr val="F87184"/>
      </a:accent2>
      <a:accent3>
        <a:srgbClr val="EC9DA9"/>
      </a:accent3>
      <a:accent4>
        <a:srgbClr val="ECC190"/>
      </a:accent4>
      <a:accent5>
        <a:srgbClr val="FFB268"/>
      </a:accent5>
      <a:accent6>
        <a:srgbClr val="F98657"/>
      </a:accent6>
      <a:hlink>
        <a:srgbClr val="B97669"/>
      </a:hlink>
      <a:folHlink>
        <a:srgbClr val="9E94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BCCF8060-3FCB-4641-B728-8A589529B13F}"/>
    </a:ext>
  </a:extLst>
</a:theme>
</file>

<file path=docProps/app.xml><?xml version="1.0" encoding="utf-8"?>
<Properties xmlns="http://schemas.openxmlformats.org/officeDocument/2006/extended-properties" xmlns:vt="http://schemas.openxmlformats.org/officeDocument/2006/docPropsVTypes">
  <TotalTime>189</TotalTime>
  <Words>713</Words>
  <Application>Microsoft Office PowerPoint</Application>
  <PresentationFormat>Widescreen</PresentationFormat>
  <Paragraphs>102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MS Shell Dlg 2</vt:lpstr>
      <vt:lpstr>Wingdings</vt:lpstr>
      <vt:lpstr>Wingdings 3</vt:lpstr>
      <vt:lpstr>Madison</vt:lpstr>
      <vt:lpstr>DIABETIC RETINOPATHY DETECTION</vt:lpstr>
      <vt:lpstr>PROBLEM STATEMENT</vt:lpstr>
      <vt:lpstr>DATA</vt:lpstr>
      <vt:lpstr>Data Preprocessing</vt:lpstr>
      <vt:lpstr>Handling large dataset </vt:lpstr>
      <vt:lpstr>IMAGE ENHANCEMENT</vt:lpstr>
      <vt:lpstr>RESNET</vt:lpstr>
      <vt:lpstr>Resnet Model</vt:lpstr>
      <vt:lpstr>VGG</vt:lpstr>
      <vt:lpstr>VGG model results</vt:lpstr>
      <vt:lpstr>INCEPTION</vt:lpstr>
      <vt:lpstr>INCEPTION MODEL ACCURACY</vt:lpstr>
      <vt:lpstr>Google cloud platform(GCP)</vt:lpstr>
      <vt:lpstr>Google cloud platform(GCP)</vt:lpstr>
      <vt:lpstr>Google cloud platform(GCP)</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Zacharia</dc:creator>
  <cp:lastModifiedBy>PREETAM JAIN</cp:lastModifiedBy>
  <cp:revision>14</cp:revision>
  <dcterms:created xsi:type="dcterms:W3CDTF">2019-10-30T19:37:20Z</dcterms:created>
  <dcterms:modified xsi:type="dcterms:W3CDTF">2019-10-30T22:50:41Z</dcterms:modified>
</cp:coreProperties>
</file>